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538"/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3" autoAdjust="0"/>
    <p:restoredTop sz="94660"/>
  </p:normalViewPr>
  <p:slideViewPr>
    <p:cSldViewPr snapToGrid="0">
      <p:cViewPr>
        <p:scale>
          <a:sx n="120" d="100"/>
          <a:sy n="120" d="100"/>
        </p:scale>
        <p:origin x="-174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810D6-D3A6-4BF8-80CD-F00659C9627A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17282-C9B8-4F43-A877-0610B46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2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3485E-172C-45B2-AD52-62B24C8BE908}" type="datetimeFigureOut">
              <a:rPr lang="en-AU" smtClean="0"/>
              <a:t>1/07/2013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864D3-5F54-4A5F-9A60-0CC104501B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982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80" y="0"/>
            <a:ext cx="9158400" cy="294993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4" b="9811"/>
          <a:stretch/>
        </p:blipFill>
        <p:spPr bwMode="auto">
          <a:xfrm>
            <a:off x="-13826" y="2384754"/>
            <a:ext cx="9157826" cy="2758745"/>
          </a:xfrm>
          <a:prstGeom prst="rect">
            <a:avLst/>
          </a:prstGeom>
          <a:noFill/>
          <a:ln>
            <a:noFill/>
          </a:ln>
          <a:effectLst>
            <a:outerShdw blurRad="190500" dist="76200" dir="16200000" algn="ctr" rotWithShape="0">
              <a:schemeClr val="tx1">
                <a:alpha val="8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331772"/>
            <a:ext cx="8458200" cy="35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885832"/>
            <a:ext cx="8001000" cy="4298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81" y="4085830"/>
            <a:ext cx="657750" cy="69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59" y="4072305"/>
            <a:ext cx="1181000" cy="70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22" y="4140979"/>
            <a:ext cx="1171164" cy="55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403531" y="4822274"/>
            <a:ext cx="5514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Calibri" pitchFamily="34" charset="0"/>
              </a:rPr>
              <a:t>© Benckendorff &amp; Lund-</a:t>
            </a:r>
            <a:r>
              <a:rPr lang="en-US" sz="1100" dirty="0" err="1" smtClean="0">
                <a:latin typeface="Calibri" pitchFamily="34" charset="0"/>
              </a:rPr>
              <a:t>Durlacher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smtClean="0">
                <a:latin typeface="Calibri" pitchFamily="34" charset="0"/>
              </a:rPr>
              <a:t>(</a:t>
            </a:r>
            <a:r>
              <a:rPr lang="en-US" sz="1100" dirty="0" err="1" smtClean="0">
                <a:latin typeface="Calibri" pitchFamily="34" charset="0"/>
              </a:rPr>
              <a:t>Eds</a:t>
            </a:r>
            <a:r>
              <a:rPr lang="en-US" sz="1100" dirty="0" smtClean="0">
                <a:latin typeface="Calibri" pitchFamily="34" charset="0"/>
              </a:rPr>
              <a:t>) </a:t>
            </a:r>
            <a:r>
              <a:rPr lang="en-US" sz="1100" b="1" dirty="0" smtClean="0">
                <a:solidFill>
                  <a:srgbClr val="376538"/>
                </a:solidFill>
                <a:latin typeface="Calibri" pitchFamily="34" charset="0"/>
              </a:rPr>
              <a:t>International Cases in Sustainable Travel &amp; Tourism</a:t>
            </a:r>
            <a:endParaRPr lang="en-US" sz="1100" b="1" dirty="0">
              <a:solidFill>
                <a:srgbClr val="37653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806086"/>
            <a:ext cx="2133600" cy="199302"/>
          </a:xfrm>
        </p:spPr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49313" y="754063"/>
            <a:ext cx="7986712" cy="3876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049" y="753466"/>
            <a:ext cx="3930091" cy="3957524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753466"/>
            <a:ext cx="3913632" cy="3957524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02" y="792900"/>
            <a:ext cx="391363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302" y="1345997"/>
            <a:ext cx="3913632" cy="3248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9979" y="792900"/>
            <a:ext cx="397580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9979" y="1345997"/>
            <a:ext cx="3975808" cy="3248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8649" y="4798771"/>
            <a:ext cx="2133600" cy="221248"/>
          </a:xfrm>
        </p:spPr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71450"/>
            <a:ext cx="8001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742950"/>
            <a:ext cx="8001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5224" y="4798771"/>
            <a:ext cx="2133600" cy="22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Calibri" pitchFamily="34" charset="0"/>
              </a:defRPr>
            </a:lvl1pPr>
          </a:lstStyle>
          <a:p>
            <a:fld id="{F5AF11E3-5AEA-439E-88D2-08E5A4FC1B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334" cy="51435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9" y="4740249"/>
            <a:ext cx="321378" cy="33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125110" y="4761196"/>
            <a:ext cx="5315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smtClean="0">
                <a:solidFill>
                  <a:srgbClr val="376538"/>
                </a:solidFill>
                <a:latin typeface="+mj-lt"/>
              </a:rPr>
              <a:t>International Cases in Sustainable Travel &amp; Tourism</a:t>
            </a:r>
            <a:endParaRPr lang="en-US" sz="1200" b="1" dirty="0">
              <a:solidFill>
                <a:srgbClr val="376538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</p:sldLayoutIdLst>
  <p:transition spd="med">
    <p:fade thruBlk="1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6538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ts val="500"/>
        </a:spcBef>
        <a:spcAft>
          <a:spcPct val="0"/>
        </a:spcAft>
        <a:buClr>
          <a:srgbClr val="376538"/>
        </a:buClr>
        <a:buFont typeface="Brush Script MT" pitchFamily="66" charset="0"/>
        <a:buChar char="O"/>
        <a:defRPr sz="2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ts val="500"/>
        </a:spcBef>
        <a:spcAft>
          <a:spcPct val="0"/>
        </a:spcAft>
        <a:buChar char="–"/>
        <a:defRPr sz="2400" b="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har char="•"/>
        <a:defRPr sz="2000" b="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har char="–"/>
        <a:defRPr b="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har char="»"/>
        <a:defRPr b="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mtClean="0"/>
              <a:t>Accor Standing for Children’s Rights in Tourism 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Leading the Way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42718" y="3924892"/>
            <a:ext cx="182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376538"/>
                </a:solidFill>
              </a:rPr>
              <a:t>Camelia</a:t>
            </a:r>
            <a:r>
              <a:rPr lang="en-GB" dirty="0">
                <a:solidFill>
                  <a:srgbClr val="376538"/>
                </a:solidFill>
              </a:rPr>
              <a:t> </a:t>
            </a:r>
            <a:r>
              <a:rPr lang="en-GB" dirty="0" err="1">
                <a:solidFill>
                  <a:srgbClr val="376538"/>
                </a:solidFill>
              </a:rPr>
              <a:t>Tepelus</a:t>
            </a:r>
            <a:endParaRPr lang="en-AU" dirty="0">
              <a:solidFill>
                <a:srgbClr val="3765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19646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Study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49313" y="754063"/>
            <a:ext cx="7986712" cy="3876675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AU" dirty="0" smtClean="0"/>
              <a:t>What political and social factors should a company take into consideration when approaching the development of its social sustainability strategy?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 smtClean="0"/>
              <a:t>In what context should a company assess its risk and exposure to sexual exploitation and trafficking of children?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 smtClean="0"/>
              <a:t>Discuss, compare and contrast the child sex tourism vulnerability of a destination in Western Europe, compared to a destination in the Caribbean, compared to a destination in South East Asia?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dirty="0" smtClean="0"/>
              <a:t>Analyse issues regarding media reports on trafficking or sexual exploitation of children in your region, and make recommendations for the tourism private sector. </a:t>
            </a:r>
            <a:r>
              <a:rPr lang="en-US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10070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Learning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49313" y="754063"/>
            <a:ext cx="7986712" cy="387667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dirty="0" smtClean="0"/>
              <a:t>Upon completing the case study, learners will achieve an understanding of the challenges related to issues of child protection in tourism, and be able to explain: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AU" dirty="0" smtClean="0"/>
              <a:t>the risks that trafficking and sexual exploitation of children pose to a tourism company;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AU" dirty="0" smtClean="0"/>
              <a:t>the factors that should be taken into account when creating a company-wide strategy to prevent sexual exploitation and trafficking; and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AU" dirty="0" smtClean="0"/>
              <a:t>how a company can engage with a sensitive and potentially negative phenomenon in a way that will positively contribute to building its corporate sustainability brand.</a:t>
            </a:r>
          </a:p>
          <a:p>
            <a:pPr>
              <a:lnSpc>
                <a:spcPct val="12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839847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49313" y="754063"/>
            <a:ext cx="7986712" cy="3876675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Accor:  leading global hotel operator managing over 3,500 hotels in 92 countries</a:t>
            </a:r>
          </a:p>
          <a:p>
            <a:r>
              <a:rPr lang="en-US" smtClean="0"/>
              <a:t>2012: €5.6 billion revenue, market capitalization €6.7 billion</a:t>
            </a:r>
          </a:p>
          <a:p>
            <a:r>
              <a:rPr lang="en-US" smtClean="0"/>
              <a:t>Multiple award winner of corporate social responsibility and sustainability distinctions (WTTC, Condé Nast Traveler’s, IFTM TOP RESA, Global vision, Voyages-sncf Responsible Tourism Award, etc).</a:t>
            </a:r>
          </a:p>
          <a:p>
            <a:r>
              <a:rPr lang="en-US" smtClean="0"/>
              <a:t>Environmental Department created in 1994, merged into Sustainability Department in 2003. 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3131673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Background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78" y="590607"/>
            <a:ext cx="7551710" cy="405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248443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Theoretical fundamentals &amp; legal context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849313" y="754063"/>
            <a:ext cx="7986712" cy="3876675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Accor’s commitment to children’s rights in the context of ‘stakeholder theory’ (Clarkson, 1995) supplemented by CSR as ‘a form of strategic investment’ (Porter and Kramer, 2006)</a:t>
            </a:r>
          </a:p>
          <a:p>
            <a:r>
              <a:rPr lang="en-US" smtClean="0"/>
              <a:t>Sexual exploitation of children in tourism (‘child sex tourism’) constitutes a crime under international conventions and national legislations.</a:t>
            </a:r>
          </a:p>
          <a:p>
            <a:r>
              <a:rPr lang="en-US" smtClean="0"/>
              <a:t>There are cultural and social sensitivities around the issue of sexual exploitation of children, which make it very difficult as an issue for tourism businesses.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246475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Accor Sustainability Framework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711634" y="981408"/>
            <a:ext cx="4018897" cy="367240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EGO </a:t>
            </a:r>
            <a:r>
              <a:rPr lang="en-US" b="1" dirty="0" smtClean="0"/>
              <a:t>projects</a:t>
            </a:r>
          </a:p>
          <a:p>
            <a:pPr marL="0" indent="0">
              <a:buNone/>
            </a:pPr>
            <a:r>
              <a:rPr lang="en-US" dirty="0" smtClean="0"/>
              <a:t>local </a:t>
            </a:r>
            <a:r>
              <a:rPr lang="en-US" dirty="0"/>
              <a:t>development, child protection, fighting of epidemics, promoting healthy eating and balanced food;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ECO </a:t>
            </a:r>
            <a:r>
              <a:rPr lang="en-US" b="1" dirty="0" smtClean="0"/>
              <a:t>projects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reduce water and energy, waste sorting, recycling, biodiversity.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Pre-defined measurable targets for all commitments</a:t>
            </a:r>
            <a:endParaRPr lang="en-A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9" y="708633"/>
            <a:ext cx="3487755" cy="394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623403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Accor Child Protection Work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849313" y="754063"/>
            <a:ext cx="6418179" cy="3876675"/>
          </a:xfrm>
        </p:spPr>
        <p:txBody>
          <a:bodyPr>
            <a:noAutofit/>
          </a:bodyPr>
          <a:lstStyle/>
          <a:p>
            <a:r>
              <a:rPr lang="en-US" sz="1600" dirty="0" smtClean="0"/>
              <a:t>In 2002 Accor started to incorporate the protection of children from sexual exploitation into its sustainability strategies, initially for its Asia operations. </a:t>
            </a:r>
          </a:p>
          <a:p>
            <a:r>
              <a:rPr lang="en-US" sz="1600" dirty="0" smtClean="0"/>
              <a:t>Currently the Child-Protection Code of Conduct (TheCode.org) is signed by Accor operations in 36 countries: Cambodia, Indonesia, Laos, Thailand, Vietnam, the Philippines, Romania, Brazil, Argentina, Chile, Colombia, Ecuador, Peru, Uruguay, Dominican Republic, Mexico, Switzerland, Russia, Austria, Hungary, Poland, France and all sub-Saharan countries were the Group is located: Senegal, Burkina Faso, Chad, Benin, Togo, Cameroon, Madagascar, South Africa, Ivory Coast, Ghana, Nigeria, Equatorial Guinea and Guinea Conakry.</a:t>
            </a:r>
          </a:p>
          <a:p>
            <a:r>
              <a:rPr lang="en-US" sz="1600" dirty="0" smtClean="0"/>
              <a:t>Ongoing awareness raising to staff and customers by relaying ECPAT campaigns (films, flyers, posters and publicizing other communication tools).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0" y="1807577"/>
            <a:ext cx="2327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3856644"/>
            <a:ext cx="2327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0" y="5905709"/>
            <a:ext cx="2327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0" y="78056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28" y="0"/>
            <a:ext cx="1754972" cy="2639833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32" y="2623930"/>
            <a:ext cx="1742767" cy="251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65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Accor Child Protection Work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849313" y="754063"/>
            <a:ext cx="5686659" cy="3876675"/>
          </a:xfrm>
        </p:spPr>
        <p:txBody>
          <a:bodyPr>
            <a:noAutofit/>
          </a:bodyPr>
          <a:lstStyle/>
          <a:p>
            <a:r>
              <a:rPr lang="en-US" sz="2000" dirty="0" smtClean="0"/>
              <a:t>Between 2006 and 2011, 70,000 employees were trained to identify cases of sex tourism involving children and to react appropriately. </a:t>
            </a:r>
          </a:p>
          <a:p>
            <a:r>
              <a:rPr lang="en-US" sz="2000" dirty="0" smtClean="0"/>
              <a:t>In 2008, over 11,700 employees were part of the program, and in 2009 13,000 were trained in Asia and Sub-Saharan African countries to detect suspicious </a:t>
            </a:r>
            <a:r>
              <a:rPr lang="en-US" sz="2000" dirty="0" err="1" smtClean="0"/>
              <a:t>behaviours</a:t>
            </a:r>
            <a:r>
              <a:rPr lang="en-US" sz="2000" dirty="0" smtClean="0"/>
              <a:t> and know how to react, thanks to a global procedure containing all necessary information. </a:t>
            </a:r>
          </a:p>
          <a:p>
            <a:r>
              <a:rPr lang="en-US" sz="2000" dirty="0" smtClean="0"/>
              <a:t>Accor estimates that 49% of all its properties had formally committed to child protection by 2011, while the target for 2015 is set at 70% </a:t>
            </a:r>
            <a:endParaRPr lang="en-US" sz="2000" dirty="0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0" y="1807577"/>
            <a:ext cx="2327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3856644"/>
            <a:ext cx="2327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0" y="5905709"/>
            <a:ext cx="2327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0" y="78056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24" y="0"/>
            <a:ext cx="2387576" cy="3389668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60" y="3363402"/>
            <a:ext cx="2376440" cy="17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159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849313" y="754063"/>
            <a:ext cx="7986712" cy="3876675"/>
          </a:xfrm>
        </p:spPr>
        <p:txBody>
          <a:bodyPr/>
          <a:lstStyle/>
          <a:p>
            <a:r>
              <a:rPr lang="en-US" smtClean="0"/>
              <a:t>Although a very sensitive topic, child protection was seamlessly embedded within the wider Accor group sustainability strategy</a:t>
            </a:r>
          </a:p>
          <a:p>
            <a:r>
              <a:rPr lang="en-US" smtClean="0"/>
              <a:t>A collaborative approach was adopted and promoted consistently by the company, and rewarded in 2010 with a WTTC Global Tourism Business Award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4833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rylishious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689</Words>
  <Application>Microsoft Office PowerPoint</Application>
  <PresentationFormat>On-screen Show (16:9)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Berrylishious design template</vt:lpstr>
      <vt:lpstr>Leading the Way </vt:lpstr>
      <vt:lpstr>Learning Outcomes</vt:lpstr>
      <vt:lpstr>Background</vt:lpstr>
      <vt:lpstr>Background</vt:lpstr>
      <vt:lpstr>Theoretical fundamentals &amp; legal context</vt:lpstr>
      <vt:lpstr>Accor Sustainability Framework</vt:lpstr>
      <vt:lpstr>Accor Child Protection Work</vt:lpstr>
      <vt:lpstr>Accor Child Protection Work</vt:lpstr>
      <vt:lpstr>Conclusion</vt:lpstr>
      <vt:lpstr>Study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uqpbenck</cp:lastModifiedBy>
  <cp:revision>114</cp:revision>
  <cp:lastPrinted>2012-10-22T17:26:30Z</cp:lastPrinted>
  <dcterms:created xsi:type="dcterms:W3CDTF">2012-10-22T00:42:01Z</dcterms:created>
  <dcterms:modified xsi:type="dcterms:W3CDTF">2013-07-01T11:20:28Z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